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1" r:id="rId10"/>
    <p:sldId id="276" r:id="rId11"/>
    <p:sldId id="277" r:id="rId12"/>
    <p:sldId id="278" r:id="rId13"/>
    <p:sldId id="275" r:id="rId14"/>
    <p:sldId id="267" r:id="rId15"/>
    <p:sldId id="268" r:id="rId16"/>
    <p:sldId id="26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4C35-9B1E-1C45-BB77-08B4A01BB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95F5-0B93-264E-B4C8-97CC4AF76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597A-967E-1743-94D2-CD723C014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06DEE6-2491-394C-8C84-5D3FAA573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65E811-173F-FE40-A23D-CBE874BFC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A4BB-61C5-B543-AB46-2EFE54145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72481-110F-D34C-AE2E-BDFF14CAA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30B2-B2C3-6B44-8998-237FD60B2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EA8D6-7B67-6043-9DAB-0BA4FEBA5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9ED8-3282-594A-9608-BC9EBF1F0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4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9A6F2-3B0C-7D4C-8C7D-57D80CC56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8D0FE-2F68-6143-AB23-EEAFFEEC2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A009-76AA-D145-AA9E-2AEE4412D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BD111D-1A62-3248-9B65-14AFFE8DE41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</p:spPr>
        <p:txBody>
          <a:bodyPr/>
          <a:lstStyle/>
          <a:p>
            <a:r>
              <a:rPr lang="en-US" sz="4800" dirty="0"/>
              <a:t>Geoffrey </a:t>
            </a:r>
            <a:r>
              <a:rPr lang="en-US" sz="4800" dirty="0" smtClean="0"/>
              <a:t>Chaucer</a:t>
            </a:r>
            <a:r>
              <a:rPr lang="ja-JP" altLang="en-US" sz="4800" dirty="0" smtClean="0">
                <a:latin typeface="Arial"/>
              </a:rPr>
              <a:t>’</a:t>
            </a:r>
            <a:r>
              <a:rPr lang="en-US" sz="4800" dirty="0" smtClean="0"/>
              <a:t>s</a:t>
            </a:r>
            <a:br>
              <a:rPr lang="en-US" sz="4800" dirty="0" smtClean="0"/>
            </a:br>
            <a:r>
              <a:rPr lang="en-US" sz="4800" i="1" dirty="0" smtClean="0"/>
              <a:t>The </a:t>
            </a:r>
            <a:r>
              <a:rPr lang="en-US" sz="4800" i="1" dirty="0"/>
              <a:t>Canterbury Tales</a:t>
            </a:r>
          </a:p>
        </p:txBody>
      </p:sp>
      <p:pic>
        <p:nvPicPr>
          <p:cNvPr id="2053" name="Picture 5" descr="Canterbury_Tales_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03860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914400"/>
          </a:xfrm>
        </p:spPr>
        <p:txBody>
          <a:bodyPr/>
          <a:lstStyle/>
          <a:p>
            <a:r>
              <a:rPr lang="en-US" dirty="0"/>
              <a:t>AP English Literature and </a:t>
            </a:r>
            <a:r>
              <a:rPr lang="en-US" dirty="0" smtClean="0"/>
              <a:t>Composition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Genres within the Tales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Several different genres are present in the larger body of </a:t>
            </a:r>
            <a:r>
              <a:rPr lang="en-US" dirty="0" smtClean="0"/>
              <a:t>the work.  </a:t>
            </a:r>
            <a:r>
              <a:rPr lang="en-US" dirty="0"/>
              <a:t>These include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• Romance</a:t>
            </a:r>
            <a:r>
              <a:rPr lang="en-US" dirty="0"/>
              <a:t>: a narrative in metrical verse; tales of love, adventure, knightly combat, and </a:t>
            </a:r>
            <a:r>
              <a:rPr lang="en-US" dirty="0" smtClean="0"/>
              <a:t>ceremony (“Knight’s Tale”).</a:t>
            </a:r>
          </a:p>
          <a:p>
            <a:pPr marL="0" indent="0">
              <a:buNone/>
            </a:pPr>
            <a:r>
              <a:rPr lang="en-US" dirty="0" smtClean="0"/>
              <a:t>• Fabliau</a:t>
            </a:r>
            <a:r>
              <a:rPr lang="en-US" dirty="0"/>
              <a:t>: a humorous, satirical, and often bawdy tale dealing with basic human desire for money, sex, </a:t>
            </a:r>
            <a:r>
              <a:rPr lang="en-US" dirty="0" smtClean="0"/>
              <a:t>or food (“Miller’s Tale”).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Genres </a:t>
            </a:r>
            <a:r>
              <a:rPr lang="en-US" dirty="0"/>
              <a:t>Continued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Breton </a:t>
            </a:r>
            <a:r>
              <a:rPr lang="en-US" dirty="0" err="1"/>
              <a:t>Lais</a:t>
            </a:r>
            <a:r>
              <a:rPr lang="en-US" dirty="0"/>
              <a:t>: a type of fairy tale; set in Brittany province of France; contains fairies, elves, folk wisdom, and </a:t>
            </a:r>
            <a:r>
              <a:rPr lang="en-US" dirty="0" smtClean="0"/>
              <a:t>folktales (“Franklin’s Tale”).</a:t>
            </a:r>
            <a:endParaRPr lang="en-US" dirty="0"/>
          </a:p>
          <a:p>
            <a:r>
              <a:rPr lang="en-US" dirty="0"/>
              <a:t>Beast Fable: animals personify human qualities and act out human situations; usually teaches a </a:t>
            </a:r>
            <a:r>
              <a:rPr lang="en-US" dirty="0" smtClean="0"/>
              <a:t>lesson (“Nun’s Priest’s Tale”).</a:t>
            </a:r>
            <a:endParaRPr lang="en-US" dirty="0"/>
          </a:p>
          <a:p>
            <a:r>
              <a:rPr lang="en-US" dirty="0"/>
              <a:t>Sermon: a Christian </a:t>
            </a:r>
            <a:r>
              <a:rPr lang="en-US" dirty="0" smtClean="0"/>
              <a:t>lesson (“Parson’s Tale”).</a:t>
            </a:r>
            <a:endParaRPr lang="en-US" dirty="0"/>
          </a:p>
          <a:p>
            <a:r>
              <a:rPr lang="en-US" dirty="0"/>
              <a:t>Myth: a story originating in classical literature.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Genres </a:t>
            </a:r>
            <a:r>
              <a:rPr lang="en-US" dirty="0"/>
              <a:t>Continued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Allegory: a tale in which a person represent abstract qualities (death, virtue, love) </a:t>
            </a:r>
          </a:p>
          <a:p>
            <a:r>
              <a:rPr lang="en-US" dirty="0" smtClean="0"/>
              <a:t>Mock </a:t>
            </a:r>
            <a:r>
              <a:rPr lang="en-US" dirty="0"/>
              <a:t>Romance: parodies, or makes fun, of the usual subjects of a </a:t>
            </a:r>
            <a:r>
              <a:rPr lang="en-US" dirty="0" smtClean="0"/>
              <a:t>romance (Nun ‘s Priest’s Tale”).</a:t>
            </a:r>
          </a:p>
          <a:p>
            <a:r>
              <a:rPr lang="en-US" sz="3200" dirty="0" smtClean="0">
                <a:cs typeface="+mn-cs"/>
              </a:rPr>
              <a:t>Pious </a:t>
            </a:r>
            <a:r>
              <a:rPr lang="en-US" sz="3200" dirty="0">
                <a:cs typeface="+mn-cs"/>
              </a:rPr>
              <a:t>legend (Saints</a:t>
            </a:r>
            <a:r>
              <a:rPr lang="ja-JP" altLang="en-US" sz="3200" dirty="0">
                <a:cs typeface="+mn-cs"/>
              </a:rPr>
              <a:t>’</a:t>
            </a:r>
            <a:r>
              <a:rPr lang="en-US" sz="3200" dirty="0">
                <a:cs typeface="+mn-cs"/>
              </a:rPr>
              <a:t> Lives) – </a:t>
            </a:r>
            <a:r>
              <a:rPr lang="en-US" sz="3200" dirty="0" smtClean="0">
                <a:cs typeface="+mn-cs"/>
              </a:rPr>
              <a:t>“Prioress</a:t>
            </a:r>
            <a:r>
              <a:rPr lang="ja-JP" altLang="en-US" sz="3200" dirty="0" smtClean="0">
                <a:cs typeface="+mn-cs"/>
              </a:rPr>
              <a:t>’</a:t>
            </a:r>
            <a:r>
              <a:rPr lang="en-US" sz="3200" dirty="0" smtClean="0">
                <a:cs typeface="+mn-cs"/>
              </a:rPr>
              <a:t>s Tale”</a:t>
            </a:r>
            <a:endParaRPr lang="en-US" dirty="0" smtClean="0"/>
          </a:p>
          <a:p>
            <a:r>
              <a:rPr lang="en-US" dirty="0" smtClean="0"/>
              <a:t>Exemplum</a:t>
            </a:r>
            <a:r>
              <a:rPr lang="en-US" dirty="0"/>
              <a:t>: Narrative that teachers a moral lesson (“Pardoner’s Tale”).</a:t>
            </a:r>
          </a:p>
          <a:p>
            <a:pPr marL="342900" lvl="1" indent="-342900">
              <a:buFontTx/>
              <a:buChar char="•"/>
            </a:pPr>
            <a:endParaRPr lang="en-US" sz="3200" dirty="0"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8534400" cy="29305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Characters </a:t>
            </a:r>
            <a:r>
              <a:rPr lang="en-US" dirty="0"/>
              <a:t>are created through: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Physical descriptions (some quite graphic)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Characters interacting with each 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tales themselves reflecting character </a:t>
            </a:r>
            <a:r>
              <a:rPr lang="en-US" dirty="0" smtClean="0"/>
              <a:t>of the teller (</a:t>
            </a:r>
            <a:r>
              <a:rPr lang="en-US" dirty="0"/>
              <a:t>often specifically their personalities and motivations)</a:t>
            </a:r>
          </a:p>
        </p:txBody>
      </p:sp>
      <p:pic>
        <p:nvPicPr>
          <p:cNvPr id="2" name="Picture 1" descr="The-Canterbury-Ta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"/>
            <a:ext cx="7984048" cy="3957807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Mastery of Character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Layers of Society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14800"/>
            <a:ext cx="54864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/>
              <a:t> </a:t>
            </a:r>
            <a:r>
              <a:rPr lang="en-US" sz="3600"/>
              <a:t>Traditional Division</a:t>
            </a:r>
          </a:p>
          <a:p>
            <a:r>
              <a:rPr lang="en-US" sz="3200"/>
              <a:t>Those who fight</a:t>
            </a:r>
          </a:p>
          <a:p>
            <a:r>
              <a:rPr lang="en-US" sz="3200"/>
              <a:t>Those who pray</a:t>
            </a:r>
          </a:p>
          <a:p>
            <a:r>
              <a:rPr lang="en-US" sz="3200"/>
              <a:t>Those who labor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066800"/>
            <a:ext cx="50292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/>
              <a:t>Levels of Society</a:t>
            </a:r>
          </a:p>
          <a:p>
            <a:r>
              <a:rPr lang="en-US" sz="3600"/>
              <a:t>Aristocracy</a:t>
            </a:r>
          </a:p>
          <a:p>
            <a:r>
              <a:rPr lang="en-US" sz="3600"/>
              <a:t>Middle Class</a:t>
            </a:r>
          </a:p>
          <a:p>
            <a:r>
              <a:rPr lang="en-US" sz="3600"/>
              <a:t>Lower Class and Ruffians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1148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Look out for....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r>
              <a:rPr lang="en-US" sz="2800"/>
              <a:t>Physical characteristics</a:t>
            </a:r>
          </a:p>
          <a:p>
            <a:pPr lvl="1"/>
            <a:r>
              <a:rPr lang="en-US" sz="2400"/>
              <a:t>Medieval ideology stated that a person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physical appearance revealed their inner character</a:t>
            </a:r>
          </a:p>
          <a:p>
            <a:pPr lvl="2"/>
            <a:r>
              <a:rPr lang="en-US" sz="2000"/>
              <a:t>Wife of Bath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gap teeth, Prioress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 wide forehead</a:t>
            </a:r>
          </a:p>
          <a:p>
            <a:pPr lvl="1"/>
            <a:r>
              <a:rPr lang="en-US" sz="2400"/>
              <a:t>Chaucer also includes these bits to let you know that many characters aren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doing what they should</a:t>
            </a:r>
          </a:p>
          <a:p>
            <a:pPr lvl="2"/>
            <a:r>
              <a:rPr lang="en-US" sz="2000"/>
              <a:t>Prioress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pets and jewelry, Friar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obesity, Pardoner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s long hair</a:t>
            </a:r>
          </a:p>
          <a:p>
            <a:r>
              <a:rPr lang="en-US" sz="2800"/>
              <a:t>Irony and Humor</a:t>
            </a:r>
          </a:p>
          <a:p>
            <a:pPr lvl="1"/>
            <a:r>
              <a:rPr lang="en-US" sz="2400"/>
              <a:t>Chaucer uses puns and understatement to poke fun at his Pilgrims</a:t>
            </a:r>
          </a:p>
          <a:p>
            <a:pPr lvl="1"/>
            <a:r>
              <a:rPr lang="en-US" sz="2400"/>
              <a:t>His humor is never cruel.  He seems to recognize that all mankind has a bit of the ridiculous within.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93b250079fab26c7f193792f19c79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24" y="12830"/>
            <a:ext cx="483973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09600"/>
            <a:ext cx="4267200" cy="1143000"/>
          </a:xfrm>
        </p:spPr>
        <p:txBody>
          <a:bodyPr/>
          <a:lstStyle/>
          <a:p>
            <a:pPr algn="r"/>
            <a:r>
              <a:rPr lang="en-US" sz="4000" dirty="0"/>
              <a:t>Now</a:t>
            </a:r>
            <a:r>
              <a:rPr lang="en-US" sz="4000" dirty="0" smtClean="0"/>
              <a:t>, let</a:t>
            </a:r>
            <a:r>
              <a:rPr lang="ja-JP" altLang="en-US" sz="4000" dirty="0" smtClean="0">
                <a:latin typeface="Arial"/>
              </a:rPr>
              <a:t>’</a:t>
            </a:r>
            <a:r>
              <a:rPr lang="en-US" sz="4000" dirty="0" smtClean="0"/>
              <a:t>s join</a:t>
            </a:r>
            <a:br>
              <a:rPr lang="en-US" sz="4000" dirty="0" smtClean="0"/>
            </a:br>
            <a:r>
              <a:rPr lang="en-US" sz="4000" dirty="0" smtClean="0"/>
              <a:t>the pilgrimage…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914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Geoffrey Chaucer (1343 – 1400)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/>
              <a:t>Born to a London family with land and money, but no title</a:t>
            </a:r>
          </a:p>
          <a:p>
            <a:pPr lvl="1"/>
            <a:r>
              <a:rPr lang="en-US" dirty="0"/>
              <a:t>Limited chances for social growth/advancement</a:t>
            </a:r>
          </a:p>
          <a:p>
            <a:r>
              <a:rPr lang="en-US" dirty="0"/>
              <a:t>Estimated birth date:  1340 – 1345</a:t>
            </a:r>
          </a:p>
          <a:p>
            <a:r>
              <a:rPr lang="en-US" dirty="0"/>
              <a:t>Was a brilliant scholar and was well-educated</a:t>
            </a:r>
          </a:p>
          <a:p>
            <a:r>
              <a:rPr lang="en-US" dirty="0"/>
              <a:t>Became </a:t>
            </a:r>
            <a:r>
              <a:rPr lang="en-US" dirty="0" smtClean="0"/>
              <a:t>an </a:t>
            </a:r>
            <a:r>
              <a:rPr lang="en-US" dirty="0"/>
              <a:t>official in the government, married a woman of rank, and was sent on diplomatic missions</a:t>
            </a:r>
          </a:p>
          <a:p>
            <a:pPr lvl="1"/>
            <a:r>
              <a:rPr lang="en-US" dirty="0"/>
              <a:t>Had considerable political influence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Geoffrey Chaucer, cont.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sz="2800" dirty="0"/>
              <a:t>Was a government official first and a writer second</a:t>
            </a:r>
          </a:p>
          <a:p>
            <a:r>
              <a:rPr lang="en-US" sz="2800" dirty="0"/>
              <a:t>1386 – lost political influence when his patron left the country</a:t>
            </a:r>
          </a:p>
          <a:p>
            <a:pPr lvl="1"/>
            <a:r>
              <a:rPr lang="en-US" sz="2400" dirty="0"/>
              <a:t>Most critics believe this is when he began the CTs</a:t>
            </a:r>
          </a:p>
          <a:p>
            <a:r>
              <a:rPr lang="en-US" sz="2800" dirty="0"/>
              <a:t>1389 – patron returns, gives </a:t>
            </a:r>
            <a:r>
              <a:rPr lang="en-US" sz="2800" dirty="0" smtClean="0"/>
              <a:t>Chaucer a </a:t>
            </a:r>
            <a:r>
              <a:rPr lang="en-US" sz="2800" dirty="0"/>
              <a:t>new, better government post</a:t>
            </a:r>
          </a:p>
          <a:p>
            <a:r>
              <a:rPr lang="en-US" sz="2800" dirty="0"/>
              <a:t>Died October 25, 1400</a:t>
            </a:r>
          </a:p>
          <a:p>
            <a:r>
              <a:rPr lang="en-US" sz="2800" dirty="0"/>
              <a:t>Buried in Westminster Abbey</a:t>
            </a:r>
          </a:p>
          <a:p>
            <a:pPr lvl="1"/>
            <a:r>
              <a:rPr lang="en-US" sz="2400" dirty="0"/>
              <a:t>First writer entombed in Poets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Corner</a:t>
            </a:r>
          </a:p>
          <a:p>
            <a:pPr lvl="1"/>
            <a:r>
              <a:rPr lang="en-US" sz="2400" dirty="0"/>
              <a:t>Not because of literature, but because of loyal </a:t>
            </a:r>
            <a:r>
              <a:rPr lang="en-US" sz="2400" dirty="0" smtClean="0"/>
              <a:t>government </a:t>
            </a:r>
            <a:r>
              <a:rPr lang="en-US" sz="2400" dirty="0"/>
              <a:t>service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Westminster Abbey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963" y="1600200"/>
            <a:ext cx="3013075" cy="4525963"/>
          </a:xfrm>
          <a:noFill/>
          <a:ln/>
        </p:spPr>
      </p:pic>
      <p:pic>
        <p:nvPicPr>
          <p:cNvPr id="81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2363788"/>
            <a:ext cx="4495800" cy="29972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i="1" dirty="0"/>
              <a:t>The Canterbury Tales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Posthumous publication of unfinished manuscript 1400</a:t>
            </a:r>
          </a:p>
          <a:p>
            <a:pPr lvl="1">
              <a:lnSpc>
                <a:spcPct val="90000"/>
              </a:lnSpc>
            </a:pPr>
            <a:r>
              <a:rPr lang="en-US"/>
              <a:t>Each pilgrim was to have had 2 tales; only 24 completed</a:t>
            </a:r>
          </a:p>
          <a:p>
            <a:pPr>
              <a:lnSpc>
                <a:spcPct val="90000"/>
              </a:lnSpc>
            </a:pPr>
            <a:r>
              <a:rPr lang="en-US"/>
              <a:t>Important because....</a:t>
            </a:r>
          </a:p>
          <a:p>
            <a:pPr lvl="1">
              <a:lnSpc>
                <a:spcPct val="90000"/>
              </a:lnSpc>
            </a:pPr>
            <a:r>
              <a:rPr lang="en-US"/>
              <a:t>First book of poetry written in the English language</a:t>
            </a:r>
          </a:p>
          <a:p>
            <a:pPr lvl="1">
              <a:lnSpc>
                <a:spcPct val="90000"/>
              </a:lnSpc>
            </a:pPr>
            <a:r>
              <a:rPr lang="en-US"/>
              <a:t>Chaucer chose English over Latin and Italian</a:t>
            </a:r>
          </a:p>
          <a:p>
            <a:pPr lvl="1">
              <a:lnSpc>
                <a:spcPct val="90000"/>
              </a:lnSpc>
            </a:pPr>
            <a:r>
              <a:rPr lang="en-US"/>
              <a:t>Serves as a window into medieval social life</a:t>
            </a:r>
          </a:p>
          <a:p>
            <a:pPr lvl="1">
              <a:lnSpc>
                <a:spcPct val="90000"/>
              </a:lnSpc>
            </a:pPr>
            <a:r>
              <a:rPr lang="en-US"/>
              <a:t>Captured the variations of human temperament and behavior</a:t>
            </a:r>
          </a:p>
          <a:p>
            <a:pPr lvl="2">
              <a:lnSpc>
                <a:spcPct val="90000"/>
              </a:lnSpc>
            </a:pPr>
            <a:r>
              <a:rPr lang="en-US"/>
              <a:t>We still know these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Why Canterbury?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Canterbury Cathedral was the site of a shrine to St. Thomas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/>
              <a:t>Becket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Pilgrims believed relics of Becket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shrine could heal sickness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reasons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Giving thanks (Knight)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Improving chances of salvation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Atonement for sins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Simple escape of travel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371600"/>
            <a:ext cx="3941763" cy="4876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dirty="0"/>
              <a:t>St. Thomas </a:t>
            </a:r>
            <a:r>
              <a:rPr lang="en-US" sz="4000" dirty="0" err="1" smtClean="0"/>
              <a:t>à</a:t>
            </a:r>
            <a:r>
              <a:rPr lang="en-US" sz="4000" dirty="0" smtClean="0"/>
              <a:t> </a:t>
            </a:r>
            <a:r>
              <a:rPr lang="en-US" sz="4000" dirty="0"/>
              <a:t>Becket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914400"/>
            <a:ext cx="5181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Archbishop of Canterbury who excommunicated bishops who supported King Henry II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idea that the State could try clergy for crimes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Henry cries,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Will no one rid me of this meddlesome priest?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Four </a:t>
            </a:r>
            <a:r>
              <a:rPr lang="en-US" sz="2800" dirty="0"/>
              <a:t>of his knights race to Canterbury and murder Becket at the altar of the church December 29, 1170.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battle between church and state for primacy would continue until Henry VIII broke with Rome.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16977"/>
            <a:ext cx="3638645" cy="513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Chaucer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Pilgrims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3581400" cy="3916363"/>
          </a:xfrm>
        </p:spPr>
      </p:pic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143000"/>
            <a:ext cx="4419600" cy="4754563"/>
          </a:xfrm>
        </p:spPr>
        <p:txBody>
          <a:bodyPr/>
          <a:lstStyle/>
          <a:p>
            <a:r>
              <a:rPr lang="en-US" sz="2800" dirty="0"/>
              <a:t>29 pilgrims including Chaucer himself</a:t>
            </a:r>
          </a:p>
          <a:p>
            <a:pPr lvl="1"/>
            <a:r>
              <a:rPr lang="en-US" sz="2400" dirty="0"/>
              <a:t>The Poet-Pilgrim</a:t>
            </a:r>
          </a:p>
          <a:p>
            <a:pPr lvl="1"/>
            <a:r>
              <a:rPr lang="en-US" sz="2400" dirty="0"/>
              <a:t>Represent the strata of medieval society</a:t>
            </a:r>
          </a:p>
          <a:p>
            <a:r>
              <a:rPr lang="en-US" sz="2800" dirty="0"/>
              <a:t>Started from the Tabard Inn in </a:t>
            </a:r>
            <a:r>
              <a:rPr lang="en-US" sz="2800" dirty="0" err="1"/>
              <a:t>Southwark</a:t>
            </a:r>
            <a:endParaRPr lang="en-US" sz="2800" dirty="0"/>
          </a:p>
          <a:p>
            <a:r>
              <a:rPr lang="en-US" sz="2800" dirty="0"/>
              <a:t>Agree to pass the time with a storytelling competition suggested by their host, Harry Bailey, owner of the </a:t>
            </a:r>
            <a:r>
              <a:rPr lang="en-US" sz="2800" dirty="0" smtClean="0"/>
              <a:t>Tabard Inn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Literary Matters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Framed tale</a:t>
            </a:r>
          </a:p>
          <a:p>
            <a:pPr lvl="1"/>
            <a:r>
              <a:rPr lang="en-US" dirty="0"/>
              <a:t>Prologue, story-telling contest</a:t>
            </a:r>
          </a:p>
          <a:p>
            <a:pPr lvl="1"/>
            <a:r>
              <a:rPr lang="en-US" dirty="0"/>
              <a:t>Hearkens to Boccaccio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i="1" dirty="0"/>
              <a:t>Decameron</a:t>
            </a:r>
          </a:p>
          <a:p>
            <a:r>
              <a:rPr lang="en-US" dirty="0"/>
              <a:t>Uses iambic pentameter because it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so close to the natural rhythm of English</a:t>
            </a:r>
          </a:p>
          <a:p>
            <a:r>
              <a:rPr lang="en-US" dirty="0"/>
              <a:t>Heroic couplets – iambic pentameter + rhyming couplets</a:t>
            </a:r>
          </a:p>
          <a:p>
            <a:r>
              <a:rPr lang="en-US" dirty="0"/>
              <a:t>Characterization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FFFF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FFFF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Tw Cen MT"/>
        <a:ea typeface="ヒラギノ角ゴ Pro W3"/>
        <a:cs typeface=""/>
      </a:majorFont>
      <a:minorFont>
        <a:latin typeface="Tw Cen MT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FFFF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FFF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809</Words>
  <Application>Microsoft Macintosh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Geoffrey Chaucer’s The Canterbury Tales</vt:lpstr>
      <vt:lpstr>Geoffrey Chaucer (1343 – 1400)</vt:lpstr>
      <vt:lpstr>Geoffrey Chaucer, cont.</vt:lpstr>
      <vt:lpstr>Westminster Abbey</vt:lpstr>
      <vt:lpstr>The Canterbury Tales</vt:lpstr>
      <vt:lpstr>Why Canterbury?</vt:lpstr>
      <vt:lpstr>St. Thomas à Becket</vt:lpstr>
      <vt:lpstr>Chaucer’s Pilgrims</vt:lpstr>
      <vt:lpstr>Literary Matters</vt:lpstr>
      <vt:lpstr>Genres within the Tales</vt:lpstr>
      <vt:lpstr>Genres Continued</vt:lpstr>
      <vt:lpstr>Genres Continued</vt:lpstr>
      <vt:lpstr>Mastery of Character</vt:lpstr>
      <vt:lpstr>Layers of Society</vt:lpstr>
      <vt:lpstr>Look out for....</vt:lpstr>
      <vt:lpstr>Now, let’s join the pilgrimage…</vt:lpstr>
    </vt:vector>
  </TitlesOfParts>
  <Company>MPSD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Chaucer  and  The Canterbury Tales</dc:title>
  <dc:creator>Shauna Rynn Waters</dc:creator>
  <cp:lastModifiedBy>Sandra Effinger</cp:lastModifiedBy>
  <cp:revision>27</cp:revision>
  <dcterms:created xsi:type="dcterms:W3CDTF">2006-05-22T15:39:29Z</dcterms:created>
  <dcterms:modified xsi:type="dcterms:W3CDTF">2020-10-28T11:17:40Z</dcterms:modified>
</cp:coreProperties>
</file>